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379" r:id="rId2"/>
    <p:sldId id="377" r:id="rId3"/>
    <p:sldId id="380" r:id="rId4"/>
    <p:sldId id="381" r:id="rId5"/>
    <p:sldId id="382" r:id="rId6"/>
    <p:sldId id="385" r:id="rId7"/>
    <p:sldId id="386" r:id="rId8"/>
    <p:sldId id="387" r:id="rId9"/>
    <p:sldId id="388" r:id="rId10"/>
    <p:sldId id="389" r:id="rId11"/>
    <p:sldId id="390" r:id="rId12"/>
    <p:sldId id="391" r:id="rId13"/>
    <p:sldId id="384" r:id="rId14"/>
    <p:sldId id="3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5729"/>
    <a:srgbClr val="145A14"/>
    <a:srgbClr val="236423"/>
    <a:srgbClr val="295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 autoAdjust="0"/>
    <p:restoredTop sz="92979" autoAdjust="0"/>
  </p:normalViewPr>
  <p:slideViewPr>
    <p:cSldViewPr snapToGrid="0">
      <p:cViewPr varScale="1">
        <p:scale>
          <a:sx n="133" d="100"/>
          <a:sy n="133" d="100"/>
        </p:scale>
        <p:origin x="8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7E834-C4A8-4B30-8234-E597CECA3FD7}" type="datetimeFigureOut">
              <a:rPr lang="en-US" smtClean="0"/>
              <a:t>1/31/26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4D784-8A11-4578-9B5B-21FFF9476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6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9AFF4-1FA5-4D56-9D9C-C8DDF3508A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2"/>
            <a:ext cx="9144000" cy="3144838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title of the paper, author, journal/conference, volume, issue, year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CB35512-EAE6-213E-2789-4B7268C78C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4514850"/>
            <a:ext cx="9144000" cy="130492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algn="ctr">
              <a:spcBef>
                <a:spcPts val="1200"/>
              </a:spcBef>
            </a:pPr>
            <a:r>
              <a:rPr lang="en-US" sz="2800" dirty="0"/>
              <a:t>Presented by Your Name</a:t>
            </a:r>
          </a:p>
        </p:txBody>
      </p:sp>
    </p:spTree>
    <p:extLst>
      <p:ext uri="{BB962C8B-B14F-4D97-AF65-F5344CB8AC3E}">
        <p14:creationId xmlns:p14="http://schemas.microsoft.com/office/powerpoint/2010/main" val="270140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D04F1-943F-4FEF-BBC8-D6C3B0214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FECF8F-A044-4020-BC99-A494CA8EF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3B726-A353-4F79-88EF-F138D3657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63AE0-03C3-412E-9855-22C6DA16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92924-7EEA-450D-9658-129C3E1CE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AC544B-A02A-D6C4-E0B0-DA7E9CAF20D9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B2CA06-A154-7053-0952-AFCD73BB0D3B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75F0140-A426-B598-128C-504028103D6D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967A920C-008D-72C0-9E06-BAB13F0D32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401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99D0F5-3347-48F5-BA20-2268AEC1E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654AB-8CFA-4439-93CA-C714665FA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FBEDC-FCA9-4522-A177-4026B73430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47852-BC24-42B3-830C-FEDDDF4B0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352F4-01F9-4B9E-8C2A-8741FDB1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21EA99-D7B0-AB26-8C59-F166B39C191B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D6B22BE-EE45-28DE-51D3-43BDDBE978D7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206CF2-9296-D14D-AAD1-C481E8A6E37F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38D72DC-57D0-AB51-3D33-065BAB779F8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99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1CBAF-FD17-4556-B563-9F17E08F7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D2DE8-6B39-47B0-86A0-C2627A2D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BD1E4-D14B-4138-B4AC-D78B5E241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41615-E7B9-4366-9538-68B6E9506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424F4-12C2-47D2-8046-AD0B98AB4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1C2CFD-B6F9-24A5-223A-A6BCCAD41401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80B06F1-BF5D-3669-653C-BBC2ED18825C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FEFEB18-E03B-55E5-9BA2-C341E7CEFE06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5DF5A49C-D9FD-6997-755D-B6F13BC5A0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029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2E6B1-FD2B-4042-9497-7FCF9F46F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F81D52-664D-4745-91E9-0C3592943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833E3-135F-4743-AD4B-CF0598EEAD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42391-1657-4A8E-8C53-A4EF72DA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3E976-25AB-4AE2-A7BE-ED6D08F44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C7650B-AE0B-4FFC-F612-D9CDA07C998F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281A08A-38F5-6E09-3069-EDA313CB4238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DBECCC4-D2F9-0475-0FB1-EF1A481C18F2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BD1BC5C6-7516-C430-6BB8-57970560EF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60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0387A-8E2E-4D68-89BC-6A761E1C5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6087A-B910-4C97-BE78-C1EB7078A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B1C01-0EE1-4479-8FB2-195D9916C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14B5D-B614-4B9F-96DD-CBF2E4D5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2D19C-3FF2-4BD7-85E1-CB5A94C5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066D6-0215-4AEF-A628-4B89070BD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BE8935-2869-75C7-ACA8-936F88800781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DA7235-104C-72E0-37C3-CA20C74031FC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EED9B8F-B09F-6AE6-964C-24F19627C229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B2BDA95C-C6CC-D81F-938B-98595F43DD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53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2305D-4D2B-418A-9D97-04BD1499B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19EE5-207F-4B02-9B2A-A2027E7B6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23649-4890-4861-8B7B-7800F312F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31F67-B52B-4E00-889A-8FC942B29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20C1D4-A224-4CFD-9216-C4BD69948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512C2B-9259-4A2E-82EC-7B5976BE76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9F431-8EEA-407B-9149-A4A02E8E4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C9DBB-54A4-4E92-9CB0-E19E2E44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8686A1-701F-0D34-7499-C848C2FC3846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71E40AE-9729-F84E-6750-A2D023BC4CA6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C775302-0926-3059-C127-F0DE28BDF3E3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7CFE4A4-E14A-CE83-06BD-93F593631E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90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090F-DCC0-44AA-A483-57DFCABAB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FBDF8-0F4F-45C4-9937-BD1F8732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DAC3E7-3004-4863-89B6-1A44540FB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835DA-C0DD-4150-B5A9-A9E6E9EFB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634B97-8568-ADA6-F0AA-DF458BCECA0A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6C3D3D0-2F6E-861F-5724-3535F515D781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9327F07-E833-BBC3-3623-49EE1CC01B10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AC478856-A0DA-7546-1313-CFCBEEAEC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042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5D3EF-9FB6-4132-85DC-EEAD2F5047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B7BD5C-ED15-43EA-AD5F-833267720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3C7B5-4BFE-4FA6-9DCA-9A21C2CB8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836CDF-8F1A-CD77-75C5-948FB842BE8C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247C745-E936-A259-6814-2BC4C9379209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81689D-3C97-CA98-320F-7CAF8100EA8B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BD6CEBF-3B4E-7C6F-D83B-4336AB109B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7307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917C7-A42B-45C4-87AE-64DC351D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8F77E-68D1-4AD9-9368-40BF04A5F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F09A8-2453-438B-9ACE-5F216B0F0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87456-AB55-4BB3-A0DE-7A8B5F393F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12BEF-F4C0-48EC-A69B-53052D353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4E064-1E51-4E86-8FDE-A378EA70D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7D300-A8BF-E8A7-4A10-094313524E25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C06C84D-9DC5-4938-9115-E9982A8BC1A7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B1AE60C-6738-39B6-A7E8-2B325E806B16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C62CD6B-BA98-EA50-A63B-7ABF3ECB8D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609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4336-FB41-4746-ADEA-8ACD90121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581518-B6EC-4CBC-9763-F001313C0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8BFA5-92FA-4F6F-AB1B-1057FFF4F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E83E7-BA52-4C97-B38B-29640A16C3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24148" y="6356348"/>
            <a:ext cx="213141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55D73-0033-4FDE-837E-FC4B7B9EF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4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577E7-AE7F-4FD1-96FA-C681905D9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7540" y="6356348"/>
            <a:ext cx="2743200" cy="365125"/>
          </a:xfrm>
          <a:prstGeom prst="rect">
            <a:avLst/>
          </a:prstGeom>
        </p:spPr>
        <p:txBody>
          <a:bodyPr/>
          <a:lstStyle/>
          <a:p>
            <a:fld id="{40BF4039-73DF-44D7-BD43-5B0CCF185C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9487EF-10E9-20DA-FF7C-3D005EF1E1D5}"/>
              </a:ext>
            </a:extLst>
          </p:cNvPr>
          <p:cNvSpPr/>
          <p:nvPr userDrawn="1"/>
        </p:nvSpPr>
        <p:spPr>
          <a:xfrm>
            <a:off x="0" y="6264275"/>
            <a:ext cx="12192000" cy="593725"/>
          </a:xfrm>
          <a:prstGeom prst="rect">
            <a:avLst/>
          </a:prstGeom>
          <a:solidFill>
            <a:srgbClr val="145A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BC163A4-0F10-32B5-731B-B47A476BC910}"/>
              </a:ext>
            </a:extLst>
          </p:cNvPr>
          <p:cNvSpPr txBox="1">
            <a:spLocks/>
          </p:cNvSpPr>
          <p:nvPr userDrawn="1"/>
        </p:nvSpPr>
        <p:spPr>
          <a:xfrm>
            <a:off x="1724148" y="6356348"/>
            <a:ext cx="213141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F9C4DC-0BB3-4682-B72A-A3014A602F4E}" type="datetime8">
              <a:rPr lang="en-US" smtClean="0"/>
              <a:pPr/>
              <a:t>1/31/26 12:48 PM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79B79AA-924B-EA99-5E26-02FEBB622598}"/>
              </a:ext>
            </a:extLst>
          </p:cNvPr>
          <p:cNvSpPr txBox="1">
            <a:spLocks/>
          </p:cNvSpPr>
          <p:nvPr userDrawn="1"/>
        </p:nvSpPr>
        <p:spPr>
          <a:xfrm>
            <a:off x="8687540" y="6356348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BF4039-73DF-44D7-BD43-5B0CCF185C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BA3873B3-BE6D-B997-BB6D-4BADB910C7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6318065"/>
            <a:ext cx="1541115" cy="44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70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5C50B4-076C-40D8-915F-F6B64959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9975-F3B1-4D35-A1DA-4D3F4A826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710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BE4C7-97B0-429C-D962-ADA6240212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CoFiNet</a:t>
            </a:r>
            <a:r>
              <a:rPr lang="en-US" dirty="0"/>
              <a:t>: Reliable Coarse-to-Fine Correspondences for Robust Point Cloud Registration</a:t>
            </a:r>
            <a:br>
              <a:rPr lang="en-US" dirty="0"/>
            </a:br>
            <a:br>
              <a:rPr lang="en-US" sz="2700" b="0" dirty="0"/>
            </a:br>
            <a:r>
              <a:rPr lang="en-US" sz="2700" b="0" dirty="0"/>
              <a:t>Hao Yu, Fu Li, Mahdi Saleh, Benjamin Busam, and Slobodan Ilic. </a:t>
            </a:r>
            <a:br>
              <a:rPr lang="en-US" sz="2700" b="0" dirty="0"/>
            </a:br>
            <a:r>
              <a:rPr lang="en-US" sz="2700" b="0" dirty="0"/>
              <a:t>Neural Information Processing Systems 34 (</a:t>
            </a:r>
            <a:r>
              <a:rPr lang="en-US" sz="2700" b="0" dirty="0" err="1"/>
              <a:t>NeurIPS</a:t>
            </a:r>
            <a:r>
              <a:rPr lang="en-US" sz="2700" b="0" dirty="0"/>
              <a:t> 2021)</a:t>
            </a:r>
            <a:endParaRPr lang="en-US" sz="27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D1737-AB5D-3A64-EC0A-632A41F73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Presented by Karthik Venkatasivareddy</a:t>
            </a:r>
          </a:p>
        </p:txBody>
      </p:sp>
    </p:spTree>
    <p:extLst>
      <p:ext uri="{BB962C8B-B14F-4D97-AF65-F5344CB8AC3E}">
        <p14:creationId xmlns:p14="http://schemas.microsoft.com/office/powerpoint/2010/main" val="1113283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5D9E-AFBC-1A69-B37A-36EE89E6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and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733FD-AF50-645F-EE43-FCB2431D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Dataset: </a:t>
            </a:r>
          </a:p>
          <a:p>
            <a:pPr lvl="1"/>
            <a:r>
              <a:rPr lang="en-US" dirty="0"/>
              <a:t>Indoor - 3DMatch (&gt;30% overlap), 3DLoMatch (10–30% overlap)</a:t>
            </a:r>
          </a:p>
          <a:p>
            <a:pPr lvl="1"/>
            <a:r>
              <a:rPr lang="en-US" dirty="0"/>
              <a:t>Outdoor: </a:t>
            </a:r>
            <a:r>
              <a:rPr lang="en-US" dirty="0" err="1"/>
              <a:t>odometryKITTI</a:t>
            </a:r>
            <a:endParaRPr lang="en-US" dirty="0"/>
          </a:p>
          <a:p>
            <a:endParaRPr lang="en-US" b="1" dirty="0"/>
          </a:p>
          <a:p>
            <a:r>
              <a:rPr lang="en-US" dirty="0"/>
              <a:t>Metrics:</a:t>
            </a:r>
          </a:p>
          <a:p>
            <a:pPr lvl="1"/>
            <a:r>
              <a:rPr lang="en-US" dirty="0"/>
              <a:t>Registration Recall (RR)</a:t>
            </a:r>
          </a:p>
          <a:p>
            <a:pPr lvl="1"/>
            <a:r>
              <a:rPr lang="en-US" dirty="0"/>
              <a:t>Feature Matching Recall (FMR)</a:t>
            </a:r>
          </a:p>
          <a:p>
            <a:pPr lvl="1"/>
            <a:r>
              <a:rPr lang="en-US" dirty="0"/>
              <a:t>Inlier Ratio (IR)</a:t>
            </a:r>
          </a:p>
        </p:txBody>
      </p:sp>
    </p:spTree>
    <p:extLst>
      <p:ext uri="{BB962C8B-B14F-4D97-AF65-F5344CB8AC3E}">
        <p14:creationId xmlns:p14="http://schemas.microsoft.com/office/powerpoint/2010/main" val="3311632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1A839-FC37-E8A5-9DA3-1E73203DB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Results for ﻿3DMatch and 3DLoMatch</a:t>
            </a:r>
          </a:p>
        </p:txBody>
      </p:sp>
      <p:pic>
        <p:nvPicPr>
          <p:cNvPr id="4" name="Content Placeholder 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0E42D636-52E6-6FB9-4464-3F1173785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115" y="1459864"/>
            <a:ext cx="8477286" cy="47896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0757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72D2-A0C1-BDE8-45D0-8A42E524A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for KITTI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A1E818-1B35-1D89-6428-026543A79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207" y="1628208"/>
            <a:ext cx="97409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717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1CF49EC-D2A7-C125-B327-417489725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Additional slides</a:t>
            </a:r>
          </a:p>
        </p:txBody>
      </p:sp>
    </p:spTree>
    <p:extLst>
      <p:ext uri="{BB962C8B-B14F-4D97-AF65-F5344CB8AC3E}">
        <p14:creationId xmlns:p14="http://schemas.microsoft.com/office/powerpoint/2010/main" val="848182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C7A66-ED9A-9F73-8C67-EDE6D5AA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EE7F3A-ABF7-04D7-FF8C-77458DB6F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4218" y="1825625"/>
            <a:ext cx="7323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32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0204F2-8BC1-7938-94BA-E35995355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DC5294-6F86-C892-853E-81671A81C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3D learning methods are “two-stage”: sparse </a:t>
            </a:r>
            <a:r>
              <a:rPr lang="en-US" dirty="0" err="1"/>
              <a:t>keypoints</a:t>
            </a:r>
            <a:r>
              <a:rPr lang="en-US" dirty="0"/>
              <a:t>/descriptors → RANSAC.</a:t>
            </a:r>
          </a:p>
          <a:p>
            <a:r>
              <a:rPr lang="en-US" b="1" dirty="0" err="1"/>
              <a:t>Keypoint</a:t>
            </a:r>
            <a:r>
              <a:rPr lang="en-US" b="1" dirty="0"/>
              <a:t> sparsity hurts repeatability</a:t>
            </a:r>
            <a:r>
              <a:rPr lang="en-US" dirty="0"/>
              <a:t>: subsampling can drop the corresponding point in the other frame → worse matching.</a:t>
            </a:r>
          </a:p>
          <a:p>
            <a:r>
              <a:rPr lang="en-US" dirty="0" err="1"/>
              <a:t>CoFiNet</a:t>
            </a:r>
            <a:r>
              <a:rPr lang="en-US" dirty="0"/>
              <a:t> employs coarse-to-fine correspondences to mitigate pitfalls in </a:t>
            </a:r>
            <a:r>
              <a:rPr lang="en-US" dirty="0" err="1"/>
              <a:t>keypoint</a:t>
            </a:r>
            <a:r>
              <a:rPr lang="en-US" dirty="0"/>
              <a:t> detection.</a:t>
            </a:r>
          </a:p>
        </p:txBody>
      </p:sp>
    </p:spTree>
    <p:extLst>
      <p:ext uri="{BB962C8B-B14F-4D97-AF65-F5344CB8AC3E}">
        <p14:creationId xmlns:p14="http://schemas.microsoft.com/office/powerpoint/2010/main" val="210291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372B6-5A61-657A-A7FD-B5DBF0CFD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/>
              <a:t>﻿Overview of pipeline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66CCB5-A59C-FFB1-EAD9-2608916A0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697" y="1122979"/>
            <a:ext cx="9369843" cy="514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3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E0D1-0DFC-494E-F5EA-C2BF6F8A9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Coarse stage: node encoding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37A71E-8A0F-DE4B-C2CC-9230DFC2220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Shared </a:t>
                </a:r>
                <a:r>
                  <a:rPr lang="en-US" dirty="0" err="1"/>
                  <a:t>KPConv</a:t>
                </a:r>
                <a:r>
                  <a:rPr lang="en-US" dirty="0"/>
                  <a:t> encoders down sample raw points into uniformly distributed nodes </a:t>
                </a:r>
              </a:p>
              <a:p>
                <a:pPr marL="0" indent="0">
                  <a:spcAft>
                    <a:spcPts val="10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r>
                        <a:rPr lang="ar-AE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×3</m:t>
                          </m:r>
                        </m:sup>
                      </m:sSup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spcAft>
                    <a:spcPts val="10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r>
                        <a:rPr lang="ar-AE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×3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Learn node features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r>
                      <a:rPr lang="ar-AE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r>
                      <a:rPr lang="ar-AE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d>
                          <m:d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  <m:r>
                          <a:rPr lang="ar-AE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37A71E-8A0F-DE4B-C2CC-9230DFC222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351338"/>
              </a:xfrm>
              <a:blipFill>
                <a:blip r:embed="rId2"/>
                <a:stretch>
                  <a:fillRect l="-2200" t="-2326" r="-3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B009C267-4756-EA7A-DA19-FB1BCCE4E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202" y="1969814"/>
            <a:ext cx="5772848" cy="3622461"/>
          </a:xfrm>
          <a:prstGeom prst="rect">
            <a:avLst/>
          </a:prstGeom>
          <a:noFill/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6781CFA-AF00-9D05-0CC4-CDA146C9BA6D}"/>
              </a:ext>
            </a:extLst>
          </p:cNvPr>
          <p:cNvSpPr txBox="1">
            <a:spLocks/>
          </p:cNvSpPr>
          <p:nvPr/>
        </p:nvSpPr>
        <p:spPr>
          <a:xfrm>
            <a:off x="836597" y="272171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833741A-7897-0801-5361-056EC813210E}"/>
              </a:ext>
            </a:extLst>
          </p:cNvPr>
          <p:cNvSpPr txBox="1">
            <a:spLocks/>
          </p:cNvSpPr>
          <p:nvPr/>
        </p:nvSpPr>
        <p:spPr>
          <a:xfrm>
            <a:off x="836596" y="3806825"/>
            <a:ext cx="10515600" cy="2439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67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BC8D5-0772-6F3E-7042-AC80685F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CPB: attention-based context aggregation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BFE680-C10F-254F-18D7-08D8AEF94F7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They apply a sequence of self-attn, cross-attn, self-attn to inject global context across nodes from both frames.</a:t>
                </a:r>
              </a:p>
              <a:p>
                <a:r>
                  <a:rPr lang="en-US" dirty="0"/>
                  <a:t>Cross-attention:</a:t>
                </a:r>
              </a:p>
              <a:p>
                <a:pPr lvl="1"/>
                <a:r>
                  <a:rPr lang="en-US" sz="2800" dirty="0"/>
                  <a:t>Queries from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  <m:sup>
                        <m:r>
                          <a:rPr lang="ar-AE" sz="280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ar-AE" sz="2800" dirty="0"/>
                  <a:t>, </a:t>
                </a:r>
                <a:r>
                  <a:rPr lang="en-US" sz="2800" dirty="0"/>
                  <a:t>keys/values from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  <m:sup>
                        <m:r>
                          <a:rPr lang="ar-AE" sz="280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and vice versa.</a:t>
                </a:r>
              </a:p>
              <a:p>
                <a:pPr lvl="1"/>
                <a:r>
                  <a:rPr lang="en-US" sz="2800" dirty="0"/>
                  <a:t>Attention matrix: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𝑄</m:t>
                    </m:r>
                    <m:sSup>
                      <m:sSupPr>
                        <m:ctrlPr>
                          <a:rPr lang="ar-A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ar-AE" sz="2800">
                            <a:latin typeface="Cambria Math" panose="02040503050406030204" pitchFamily="18" charset="0"/>
                          </a:rPr>
                          <m:t>⊤</m:t>
                        </m:r>
                      </m:sup>
                    </m:sSup>
                    <m:r>
                      <a:rPr lang="ar-AE" sz="2800">
                        <a:latin typeface="Cambria Math" panose="02040503050406030204" pitchFamily="18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ar-AE" sz="2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 sz="2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rad>
                  </m:oMath>
                </a14:m>
                <a:r>
                  <a:rPr lang="ar-AE" sz="2800" dirty="0"/>
                  <a:t>, </a:t>
                </a:r>
                <a:r>
                  <a:rPr lang="en-US" sz="2800" dirty="0"/>
                  <a:t>row-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.</a:t>
                </a:r>
              </a:p>
              <a:p>
                <a:pPr lvl="1"/>
                <a:r>
                  <a:rPr lang="en-US" sz="2800" dirty="0"/>
                  <a:t>Message passing: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28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sz="2800" dirty="0"/>
                  <a:t>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BFE680-C10F-254F-18D7-08D8AEF94F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351338"/>
              </a:xfrm>
              <a:blipFill>
                <a:blip r:embed="rId2"/>
                <a:stretch>
                  <a:fillRect l="-2200" t="-2326" r="-2689" b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06666F5-3A39-B657-FF8F-53A0A5788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019332"/>
            <a:ext cx="5181600" cy="39639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413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335B-990D-19F0-7EF9-C4262145C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 fontScale="90000"/>
          </a:bodyPr>
          <a:lstStyle/>
          <a:p>
            <a:r>
              <a:rPr lang="en-US" dirty="0"/>
              <a:t>Coarse-scale Matching: Correspondence proposal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6A7DB-545C-D5DF-2E59-A7437E7C482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54519" y="1970004"/>
                <a:ext cx="6073539" cy="98495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acc>
                                      <m:accPr>
                                        <m:chr m:val="̃"/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  <m:t>𝐹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sub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p>
                                </m:sSubSup>
                                <m:sSubSup>
                                  <m:sSub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acc>
                                      <m:accPr>
                                        <m:chr m:val="̃"/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  <m:t>𝐹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sub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0⊤</m:t>
                                    </m:r>
                                  </m:sup>
                                </m:sSubSup>
                              </m:e>
                              <m:e>
                                <m:r>
                                  <a:rPr lang="ar-AE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⊤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ar-AE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mr>
                          </m:m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ar-AE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r>
                            <a:rPr lang="ar-AE">
                              <a:latin typeface="Cambria Math" panose="02040503050406030204" pitchFamily="18" charset="0"/>
                            </a:rPr>
                            <m:t>×</m:t>
                          </m:r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A6A7DB-545C-D5DF-2E59-A7437E7C4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54519" y="1970004"/>
                <a:ext cx="6073539" cy="984952"/>
              </a:xfrm>
              <a:blipFill>
                <a:blip r:embed="rId2"/>
                <a:stretch>
                  <a:fillRect l="-418" t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D8EC0F1C-544A-F06E-8F24-5A73BE7854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392" y="3080084"/>
                <a:ext cx="10828421" cy="305120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Build a similarity matrix </a:t>
                </a:r>
              </a:p>
              <a:p>
                <a:r>
                  <a:rPr lang="en-US" dirty="0"/>
                  <a:t>Add slack row/column (for unmatched/occluded nodes)</a:t>
                </a:r>
              </a:p>
              <a:p>
                <a:r>
                  <a:rPr lang="en-US" dirty="0"/>
                  <a:t>Inner-product similarity with learnable slack value </a:t>
                </a:r>
                <a14:m>
                  <m:oMath xmlns:m="http://schemas.openxmlformats.org/officeDocument/2006/math">
                    <m:r>
                      <a:rPr lang="en-US" i="1"/>
                      <m:t>𝑧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Run Sinkhorn → confidence matrix → threshold to get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ar-AE"/>
                        </m:ctrlPr>
                      </m:sSupPr>
                      <m:e>
                        <m:r>
                          <a:rPr lang="ar-AE" i="1"/>
                          <m:t>𝐶</m:t>
                        </m:r>
                      </m:e>
                      <m:sup>
                        <m:r>
                          <a:rPr lang="ar-AE"/>
                          <m:t>0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Use thresholds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/>
                        </m:ctrlPr>
                      </m:sSubPr>
                      <m:e>
                        <m:r>
                          <a:rPr lang="ar-AE" i="1"/>
                          <m:t>𝜏</m:t>
                        </m:r>
                      </m:e>
                      <m:sub>
                        <m:r>
                          <a:rPr lang="ar-AE" i="1"/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(confidence)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/>
                        </m:ctrlPr>
                      </m:sSubPr>
                      <m:e>
                        <m:r>
                          <a:rPr lang="ar-AE" i="1"/>
                          <m:t>𝜏</m:t>
                        </m:r>
                      </m:e>
                      <m:sub>
                        <m:r>
                          <a:rPr lang="ar-AE" i="1"/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(min # correspondences)</a:t>
                </a:r>
              </a:p>
            </p:txBody>
          </p:sp>
        </mc:Choice>
        <mc:Fallback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D8EC0F1C-544A-F06E-8F24-5A73BE7854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392" y="3080084"/>
                <a:ext cx="10828421" cy="3051208"/>
              </a:xfrm>
              <a:prstGeom prst="rect">
                <a:avLst/>
              </a:prstGeom>
              <a:blipFill>
                <a:blip r:embed="rId3"/>
                <a:stretch>
                  <a:fillRect l="-937" t="-33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E79A072-782D-0BD1-E912-0E66FE7AE7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43562" y="1151920"/>
            <a:ext cx="4527655" cy="233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18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6F64-D354-2FF8-A699-89F9B0650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Point-level Refinement: Node decoding + patch construction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23B4268-E187-4E76-7CFA-451F98AA0254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830179" y="2800951"/>
                <a:ext cx="5181600" cy="3212382"/>
              </a:xfrm>
            </p:spPr>
            <p:txBody>
              <a:bodyPr/>
              <a:lstStyle/>
              <a:p>
                <a:r>
                  <a:rPr lang="en-US" dirty="0"/>
                  <a:t>Decode back to dense descriptors: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/>
                          </m:ctrlPr>
                        </m:sSubPr>
                        <m:e>
                          <m:r>
                            <a:rPr lang="ar-AE" i="1"/>
                            <m:t>𝐹</m:t>
                          </m:r>
                        </m:e>
                        <m:sub>
                          <m:r>
                            <a:rPr lang="ar-AE" i="1"/>
                            <m:t>𝑋</m:t>
                          </m:r>
                        </m:sub>
                      </m:sSub>
                      <m:r>
                        <a:rPr lang="ar-AE"/>
                        <m:t>∈</m:t>
                      </m:r>
                      <m:sSup>
                        <m:sSupPr>
                          <m:ctrlPr>
                            <a:rPr lang="ar-AE" i="1"/>
                          </m:ctrlPr>
                        </m:sSupPr>
                        <m:e>
                          <m:r>
                            <a:rPr lang="ar-AE"/>
                            <m:t>ℝ</m:t>
                          </m:r>
                        </m:e>
                        <m:sup>
                          <m:r>
                            <a:rPr lang="ar-AE" i="1"/>
                            <m:t>𝑛</m:t>
                          </m:r>
                          <m:r>
                            <a:rPr lang="ar-AE"/>
                            <m:t>×</m:t>
                          </m:r>
                          <m:r>
                            <a:rPr lang="ar-AE" i="1"/>
                            <m:t>𝑐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ar-AE"/>
                          </m:ctrlPr>
                        </m:sSubPr>
                        <m:e>
                          <m:r>
                            <a:rPr lang="ar-AE" i="1"/>
                            <m:t>𝐹</m:t>
                          </m:r>
                        </m:e>
                        <m:sub>
                          <m:r>
                            <a:rPr lang="ar-AE" i="1"/>
                            <m:t>𝑌</m:t>
                          </m:r>
                        </m:sub>
                      </m:sSub>
                      <m:r>
                        <a:rPr lang="ar-AE"/>
                        <m:t>∈</m:t>
                      </m:r>
                      <m:sSup>
                        <m:sSupPr>
                          <m:ctrlPr>
                            <a:rPr lang="ar-AE" i="1"/>
                          </m:ctrlPr>
                        </m:sSupPr>
                        <m:e>
                          <m:r>
                            <a:rPr lang="ar-AE"/>
                            <m:t>ℝ</m:t>
                          </m:r>
                        </m:e>
                        <m:sup>
                          <m:r>
                            <a:rPr lang="ar-AE" i="1"/>
                            <m:t>𝑚</m:t>
                          </m:r>
                          <m:r>
                            <a:rPr lang="ar-AE"/>
                            <m:t>×</m:t>
                          </m:r>
                          <m:r>
                            <a:rPr lang="ar-AE" i="1"/>
                            <m:t>𝑐</m:t>
                          </m:r>
                        </m:sup>
                      </m:sSup>
                    </m:oMath>
                  </m:oMathPara>
                </a14:m>
                <a:endParaRPr lang="ar-AE" dirty="0"/>
              </a:p>
              <a:p>
                <a:r>
                  <a:rPr lang="en-US" dirty="0"/>
                  <a:t>Point-to-node grouping: each point assigned to nearest node</a:t>
                </a:r>
              </a:p>
              <a:p>
                <a:r>
                  <a:rPr lang="en-US" dirty="0"/>
                  <a:t>Expand each coarse node match to patch correspondence set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23B4268-E187-4E76-7CFA-451F98AA02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830179" y="2800951"/>
                <a:ext cx="5181600" cy="3212382"/>
              </a:xfrm>
              <a:blipFill>
                <a:blip r:embed="rId2"/>
                <a:stretch>
                  <a:fillRect l="-2200" t="-3150" r="-1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8FB6457-084F-46F6-410D-DE5C80AE04D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03448" y="1761073"/>
            <a:ext cx="5181600" cy="8420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B4481F-4CC2-9E3E-62BB-0B6B5E12F6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601"/>
          <a:stretch>
            <a:fillRect/>
          </a:stretch>
        </p:blipFill>
        <p:spPr>
          <a:xfrm>
            <a:off x="7486048" y="1506955"/>
            <a:ext cx="3169118" cy="15731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0024E7-9BFF-7D10-2B3D-DDA84360D0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806" y="3572688"/>
            <a:ext cx="6133569" cy="188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4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F5A70C-4C4B-AE6C-4EE1-C04C3BF9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Point-level Refinement: Density-adaptive matching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F2AC775-067F-1182-60B8-F1C550A2F9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Refinement = solve differentiable OT on truncated patches (size </a:t>
                </a:r>
                <a14:m>
                  <m:oMath xmlns:m="http://schemas.openxmlformats.org/officeDocument/2006/math">
                    <m:r>
                      <a:rPr lang="en-US" i="1"/>
                      <m:t>𝑘</m:t>
                    </m:r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Problem: truncation may repeat points → bias toward slack matches</a:t>
                </a:r>
              </a:p>
              <a:p>
                <a:r>
                  <a:rPr lang="en-US" dirty="0"/>
                  <a:t>Fix: </a:t>
                </a:r>
                <a:r>
                  <a:rPr lang="en-US" b="1" dirty="0"/>
                  <a:t>mute repeated entries</a:t>
                </a:r>
                <a:r>
                  <a:rPr lang="en-US" dirty="0"/>
                  <a:t>, control normalization, then pick max per row/column for precision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F2AC775-067F-1182-60B8-F1C550A2F9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b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38A0C47-8C9A-F8FA-4BB3-037CFD98E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649" y="1575853"/>
            <a:ext cx="9625297" cy="271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71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29EE2-6F96-B0B1-405A-8535399BF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0258EC-8B7E-E261-EE45-BBCD720C97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Total loss: </a:t>
                </a:r>
                <a14:m>
                  <m:oMath xmlns:m="http://schemas.openxmlformats.org/officeDocument/2006/math">
                    <m:r>
                      <a:rPr lang="en-US" i="1"/>
                      <m:t>𝐿</m:t>
                    </m:r>
                    <m:r>
                      <a:rPr lang="en-US"/>
                      <m:t>=</m:t>
                    </m:r>
                    <m:sSub>
                      <m:sSubPr>
                        <m:ctrlPr>
                          <a:rPr lang="ar-AE" i="1"/>
                        </m:ctrlPr>
                      </m:sSubPr>
                      <m:e>
                        <m:r>
                          <a:rPr lang="ar-AE" i="1"/>
                          <m:t>𝐿</m:t>
                        </m:r>
                      </m:e>
                      <m:sub>
                        <m:r>
                          <a:rPr lang="ar-AE" i="1"/>
                          <m:t>𝑐</m:t>
                        </m:r>
                      </m:sub>
                    </m:sSub>
                    <m:r>
                      <a:rPr lang="ar-AE"/>
                      <m:t>+</m:t>
                    </m:r>
                    <m:r>
                      <a:rPr lang="ar-AE" i="1"/>
                      <m:t>𝜆</m:t>
                    </m:r>
                    <m:sSub>
                      <m:sSubPr>
                        <m:ctrlPr>
                          <a:rPr lang="ar-AE" i="1"/>
                        </m:ctrlPr>
                      </m:sSubPr>
                      <m:e>
                        <m:r>
                          <a:rPr lang="ar-AE" i="1"/>
                          <m:t>𝐿</m:t>
                        </m:r>
                      </m:e>
                      <m:sub>
                        <m:r>
                          <a:rPr lang="ar-AE" i="1"/>
                          <m:t>𝑓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Coarse supervision: </a:t>
                </a:r>
                <a:r>
                  <a:rPr lang="en-US" b="1" dirty="0"/>
                  <a:t>weighting scheme proportional to overlap ratios</a:t>
                </a:r>
              </a:p>
              <a:p>
                <a:r>
                  <a:rPr lang="en-US" dirty="0"/>
                  <a:t>Fine supervision: binary matrix + slack handling + ignore repeated points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0258EC-8B7E-E261-EE45-BBCD720C97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r="-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3577418"/>
      </p:ext>
    </p:extLst>
  </p:cSld>
  <p:clrMapOvr>
    <a:masterClrMapping/>
  </p:clrMapOvr>
</p:sld>
</file>

<file path=ppt/theme/theme1.xml><?xml version="1.0" encoding="utf-8"?>
<a:theme xmlns:a="http://schemas.openxmlformats.org/drawingml/2006/main" name="cov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vis" id="{E97EAE5A-6ED3-40F8-8572-7C2171E4477C}" vid="{BC0DEF65-8CF8-4D97-943E-B1B9C0AA3E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37f4b8a2-ad4f-41b5-9a91-284d2cc38f56}" enabled="1" method="Standard" siteId="{70de1992-07c6-480f-a318-a1afcba03983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covis</Template>
  <TotalTime>1339</TotalTime>
  <Words>410</Words>
  <Application>Microsoft Macintosh PowerPoint</Application>
  <PresentationFormat>Widescreen</PresentationFormat>
  <Paragraphs>58</Paragraphs>
  <Slides>14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covis</vt:lpstr>
      <vt:lpstr>CoFiNet: Reliable Coarse-to-Fine Correspondences for Robust Point Cloud Registration  Hao Yu, Fu Li, Mahdi Saleh, Benjamin Busam, and Slobodan Ilic.  Neural Information Processing Systems 34 (NeurIPS 2021)</vt:lpstr>
      <vt:lpstr>Motivation</vt:lpstr>
      <vt:lpstr>Overview of pipeline</vt:lpstr>
      <vt:lpstr>Coarse stage: node encoding</vt:lpstr>
      <vt:lpstr>CPB: attention-based context aggregation</vt:lpstr>
      <vt:lpstr>Coarse-scale Matching: Correspondence proposal</vt:lpstr>
      <vt:lpstr>Point-level Refinement: Node decoding + patch construction</vt:lpstr>
      <vt:lpstr>Point-level Refinement: Density-adaptive matching</vt:lpstr>
      <vt:lpstr>Loss Function</vt:lpstr>
      <vt:lpstr>Datasets and Metrics</vt:lpstr>
      <vt:lpstr>Results for ﻿3DMatch and 3DLoMatch</vt:lpstr>
      <vt:lpstr>Results for KITTI</vt:lpstr>
      <vt:lpstr>Additional slides</vt:lpstr>
      <vt:lpstr>Detailed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Registration of Point Sets with Large and Uneven Non-Rigid Deformation</dc:title>
  <dc:creator>Maharjan, Amar</dc:creator>
  <cp:lastModifiedBy>Venkatasivareddy, Karthik</cp:lastModifiedBy>
  <cp:revision>24</cp:revision>
  <dcterms:created xsi:type="dcterms:W3CDTF">2022-07-19T22:32:27Z</dcterms:created>
  <dcterms:modified xsi:type="dcterms:W3CDTF">2026-01-31T23:28:30Z</dcterms:modified>
</cp:coreProperties>
</file>

<file path=docProps/thumbnail.jpeg>
</file>